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61" r:id="rId4"/>
    <p:sldId id="268" r:id="rId5"/>
    <p:sldId id="258" r:id="rId6"/>
    <p:sldId id="265" r:id="rId7"/>
    <p:sldId id="259" r:id="rId8"/>
    <p:sldId id="266" r:id="rId9"/>
    <p:sldId id="267" r:id="rId10"/>
    <p:sldId id="262" r:id="rId11"/>
    <p:sldId id="260" r:id="rId12"/>
    <p:sldId id="263"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p:cViewPr varScale="1">
        <p:scale>
          <a:sx n="69" d="100"/>
          <a:sy n="69" d="100"/>
        </p:scale>
        <p:origin x="-1422"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1D8BD707-D9CF-40AE-B4C6-C98DA3205C09}" type="datetimeFigureOut">
              <a:rPr lang="en-US" smtClean="0"/>
              <a:pPr/>
              <a:t>5/6/2022</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B6F15528-21DE-4FAA-801E-634DDDAF4B2B}" type="slidenum">
              <a:rPr lang="en-US" smtClean="0"/>
              <a:pPr/>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6558" y="609600"/>
            <a:ext cx="8650125" cy="1446550"/>
          </a:xfrm>
          <a:prstGeom prst="rect">
            <a:avLst/>
          </a:prstGeom>
          <a:noFill/>
        </p:spPr>
        <p:txBody>
          <a:bodyPr wrap="none" rtlCol="0">
            <a:spAutoFit/>
          </a:bodyPr>
          <a:lstStyle/>
          <a:p>
            <a:pPr algn="ctr"/>
            <a:r>
              <a:rPr lang="en-US" sz="4400" b="1" i="1" dirty="0">
                <a:effectLst>
                  <a:outerShdw blurRad="38100" dist="38100" dir="2700000" algn="tl">
                    <a:srgbClr val="000000">
                      <a:alpha val="43137"/>
                    </a:srgbClr>
                  </a:outerShdw>
                </a:effectLst>
              </a:rPr>
              <a:t>Age, Gender and Emotion detection </a:t>
            </a:r>
            <a:endParaRPr lang="en-US" sz="4400" b="1" i="1" dirty="0" smtClean="0">
              <a:effectLst>
                <a:outerShdw blurRad="38100" dist="38100" dir="2700000" algn="tl">
                  <a:srgbClr val="000000">
                    <a:alpha val="43137"/>
                  </a:srgbClr>
                </a:outerShdw>
              </a:effectLst>
            </a:endParaRPr>
          </a:p>
          <a:p>
            <a:pPr algn="ctr"/>
            <a:r>
              <a:rPr lang="en-US" sz="4400" b="1" i="1" dirty="0" smtClean="0">
                <a:effectLst>
                  <a:outerShdw blurRad="38100" dist="38100" dir="2700000" algn="tl">
                    <a:srgbClr val="000000">
                      <a:alpha val="43137"/>
                    </a:srgbClr>
                  </a:outerShdw>
                </a:effectLst>
              </a:rPr>
              <a:t>using </a:t>
            </a:r>
            <a:r>
              <a:rPr lang="en-US" sz="4400" b="1" i="1" dirty="0">
                <a:effectLst>
                  <a:outerShdw blurRad="38100" dist="38100" dir="2700000" algn="tl">
                    <a:srgbClr val="000000">
                      <a:alpha val="43137"/>
                    </a:srgbClr>
                  </a:outerShdw>
                </a:effectLst>
              </a:rPr>
              <a:t>Machine </a:t>
            </a:r>
            <a:r>
              <a:rPr lang="en-US" sz="4400" b="1" i="1" dirty="0" smtClean="0">
                <a:effectLst>
                  <a:outerShdw blurRad="38100" dist="38100" dir="2700000" algn="tl">
                    <a:srgbClr val="000000">
                      <a:alpha val="43137"/>
                    </a:srgbClr>
                  </a:outerShdw>
                </a:effectLst>
              </a:rPr>
              <a:t>Learning</a:t>
            </a:r>
            <a:endParaRPr lang="en-US" sz="4400" b="1" i="1" dirty="0">
              <a:effectLst>
                <a:outerShdw blurRad="38100" dist="38100" dir="2700000" algn="tl">
                  <a:srgbClr val="000000">
                    <a:alpha val="43137"/>
                  </a:srgbClr>
                </a:outerShdw>
              </a:effectLst>
            </a:endParaRPr>
          </a:p>
        </p:txBody>
      </p:sp>
      <p:sp>
        <p:nvSpPr>
          <p:cNvPr id="6" name="TextBox 5"/>
          <p:cNvSpPr txBox="1"/>
          <p:nvPr/>
        </p:nvSpPr>
        <p:spPr>
          <a:xfrm>
            <a:off x="2666384" y="2501205"/>
            <a:ext cx="3837910" cy="1815882"/>
          </a:xfrm>
          <a:prstGeom prst="rect">
            <a:avLst/>
          </a:prstGeom>
          <a:noFill/>
        </p:spPr>
        <p:txBody>
          <a:bodyPr wrap="none" rtlCol="0">
            <a:spAutoFit/>
          </a:bodyPr>
          <a:lstStyle/>
          <a:p>
            <a:pPr algn="ctr"/>
            <a:r>
              <a:rPr lang="en-US" sz="2800" i="1" dirty="0" smtClean="0"/>
              <a:t>By </a:t>
            </a:r>
            <a:r>
              <a:rPr lang="en-US" sz="2800" i="1" dirty="0" err="1" smtClean="0"/>
              <a:t>Mahavir</a:t>
            </a:r>
            <a:r>
              <a:rPr lang="en-US" sz="2800" i="1" dirty="0" smtClean="0"/>
              <a:t> </a:t>
            </a:r>
            <a:r>
              <a:rPr lang="en-US" sz="2800" i="1" dirty="0" err="1" smtClean="0"/>
              <a:t>Chandaliya</a:t>
            </a:r>
            <a:endParaRPr lang="en-US" sz="2800" i="1" dirty="0" smtClean="0"/>
          </a:p>
          <a:p>
            <a:pPr algn="ctr"/>
            <a:r>
              <a:rPr lang="en-US" sz="2800" i="1" dirty="0" smtClean="0"/>
              <a:t>(016003325)</a:t>
            </a:r>
          </a:p>
          <a:p>
            <a:pPr algn="ctr"/>
            <a:r>
              <a:rPr lang="en-US" sz="2800" i="1" dirty="0" smtClean="0"/>
              <a:t>Computer Engineering</a:t>
            </a:r>
          </a:p>
          <a:p>
            <a:pPr algn="ctr"/>
            <a:r>
              <a:rPr lang="en-US" sz="2800" i="1" dirty="0" smtClean="0"/>
              <a:t>San Jose State University</a:t>
            </a:r>
            <a:endParaRPr lang="en-US" sz="2800" i="1" dirty="0"/>
          </a:p>
        </p:txBody>
      </p:sp>
    </p:spTree>
    <p:extLst>
      <p:ext uri="{BB962C8B-B14F-4D97-AF65-F5344CB8AC3E}">
        <p14:creationId xmlns:p14="http://schemas.microsoft.com/office/powerpoint/2010/main" val="289277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076" y="4495800"/>
            <a:ext cx="1533524" cy="1533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533400"/>
            <a:ext cx="8763000" cy="4401205"/>
          </a:xfrm>
          <a:prstGeom prst="rect">
            <a:avLst/>
          </a:prstGeom>
          <a:noFill/>
        </p:spPr>
        <p:txBody>
          <a:bodyPr wrap="square" rtlCol="0">
            <a:spAutoFit/>
          </a:bodyPr>
          <a:lstStyle/>
          <a:p>
            <a:pPr marL="342900" indent="-342900">
              <a:buFont typeface="Arial" pitchFamily="34" charset="0"/>
              <a:buChar char="•"/>
            </a:pPr>
            <a:r>
              <a:rPr lang="en-US" sz="2800" dirty="0" smtClean="0"/>
              <a:t>The </a:t>
            </a:r>
            <a:r>
              <a:rPr lang="en-US" sz="2800" dirty="0"/>
              <a:t>devised methodology in this paper can be further improved to provide a real time analysis of facial data by using a faster model which further provides insights into various other aspects of the person. </a:t>
            </a:r>
            <a:endParaRPr lang="en-US" sz="2800" dirty="0" smtClean="0"/>
          </a:p>
          <a:p>
            <a:pPr marL="342900" indent="-342900">
              <a:buFont typeface="Arial" pitchFamily="34" charset="0"/>
              <a:buChar char="•"/>
            </a:pPr>
            <a:r>
              <a:rPr lang="en-US" sz="2800" dirty="0" smtClean="0"/>
              <a:t>Along </a:t>
            </a:r>
            <a:r>
              <a:rPr lang="en-US" sz="2800" dirty="0"/>
              <a:t>with displaying the age, gender and emotion of the person the application can keep the track of the emotional state of a person recorded from the video device and give an output of a more detailed analysis</a:t>
            </a:r>
            <a:r>
              <a:rPr lang="en-US" sz="2800" dirty="0" smtClean="0"/>
              <a:t>.</a:t>
            </a:r>
          </a:p>
          <a:p>
            <a:pPr marL="342900" indent="-342900">
              <a:buFont typeface="Arial" pitchFamily="34" charset="0"/>
              <a:buChar char="•"/>
            </a:pPr>
            <a:r>
              <a:rPr lang="en-IN" sz="2800" dirty="0"/>
              <a:t>Furthermore, by using a NVIDIA GPU or a High power GPU, this system can run </a:t>
            </a:r>
            <a:r>
              <a:rPr lang="en-IN" sz="2800" dirty="0" smtClean="0"/>
              <a:t>more effectively in real-time. </a:t>
            </a:r>
            <a:endParaRPr lang="en-IN" sz="2800" dirty="0"/>
          </a:p>
        </p:txBody>
      </p:sp>
    </p:spTree>
    <p:extLst>
      <p:ext uri="{BB962C8B-B14F-4D97-AF65-F5344CB8AC3E}">
        <p14:creationId xmlns:p14="http://schemas.microsoft.com/office/powerpoint/2010/main" val="20250780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48310" y="381000"/>
            <a:ext cx="1585690" cy="461665"/>
          </a:xfrm>
          <a:prstGeom prst="rect">
            <a:avLst/>
          </a:prstGeom>
          <a:noFill/>
        </p:spPr>
        <p:txBody>
          <a:bodyPr wrap="none" rtlCol="0">
            <a:spAutoFit/>
          </a:bodyPr>
          <a:lstStyle/>
          <a:p>
            <a:pPr algn="ctr"/>
            <a:r>
              <a:rPr lang="en-US" sz="2400" b="1" i="1" dirty="0" smtClean="0">
                <a:effectLst>
                  <a:outerShdw blurRad="38100" dist="38100" dir="2700000" algn="tl">
                    <a:srgbClr val="000000">
                      <a:alpha val="43137"/>
                    </a:srgbClr>
                  </a:outerShdw>
                </a:effectLst>
              </a:rPr>
              <a:t>References</a:t>
            </a:r>
            <a:endParaRPr lang="en-US" sz="2400" b="1" i="1" dirty="0">
              <a:effectLst>
                <a:outerShdw blurRad="38100" dist="38100" dir="2700000" algn="tl">
                  <a:srgbClr val="000000">
                    <a:alpha val="43137"/>
                  </a:srgbClr>
                </a:outerShdw>
              </a:effectLst>
            </a:endParaRPr>
          </a:p>
        </p:txBody>
      </p:sp>
      <p:sp>
        <p:nvSpPr>
          <p:cNvPr id="9" name="TextBox 8"/>
          <p:cNvSpPr txBox="1"/>
          <p:nvPr/>
        </p:nvSpPr>
        <p:spPr>
          <a:xfrm>
            <a:off x="228600" y="1066800"/>
            <a:ext cx="184731" cy="369332"/>
          </a:xfrm>
          <a:prstGeom prst="rect">
            <a:avLst/>
          </a:prstGeom>
          <a:noFill/>
        </p:spPr>
        <p:txBody>
          <a:bodyPr wrap="none" rtlCol="0">
            <a:spAutoFit/>
          </a:bodyPr>
          <a:lstStyle/>
          <a:p>
            <a:endParaRPr lang="en-IN" dirty="0"/>
          </a:p>
        </p:txBody>
      </p:sp>
      <p:pic>
        <p:nvPicPr>
          <p:cNvPr id="6156" name="Picture 1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000" b="44536"/>
          <a:stretch/>
        </p:blipFill>
        <p:spPr bwMode="auto">
          <a:xfrm>
            <a:off x="152400" y="1028700"/>
            <a:ext cx="4572000"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724400" y="1251466"/>
            <a:ext cx="184731" cy="369332"/>
          </a:xfrm>
          <a:prstGeom prst="rect">
            <a:avLst/>
          </a:prstGeom>
          <a:noFill/>
        </p:spPr>
        <p:txBody>
          <a:bodyPr wrap="none" rtlCol="0">
            <a:spAutoFit/>
          </a:bodyPr>
          <a:lstStyle/>
          <a:p>
            <a:endParaRPr lang="en-IN" dirty="0"/>
          </a:p>
        </p:txBody>
      </p:sp>
      <p:pic>
        <p:nvPicPr>
          <p:cNvPr id="6157"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7" t="55422" r="52091"/>
          <a:stretch/>
        </p:blipFill>
        <p:spPr bwMode="auto">
          <a:xfrm>
            <a:off x="4548082" y="1028700"/>
            <a:ext cx="422184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7678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057400"/>
            <a:ext cx="8763000" cy="2215991"/>
          </a:xfrm>
          <a:prstGeom prst="rect">
            <a:avLst/>
          </a:prstGeom>
          <a:noFill/>
        </p:spPr>
        <p:txBody>
          <a:bodyPr wrap="square" rtlCol="0">
            <a:spAutoFit/>
          </a:bodyPr>
          <a:lstStyle/>
          <a:p>
            <a:pPr algn="ctr"/>
            <a:r>
              <a:rPr lang="en-US" sz="13800" b="1" i="1" dirty="0" smtClean="0">
                <a:effectLst>
                  <a:outerShdw blurRad="38100" dist="38100" dir="2700000" algn="tl">
                    <a:srgbClr val="000000">
                      <a:alpha val="43137"/>
                    </a:srgbClr>
                  </a:outerShdw>
                </a:effectLst>
              </a:rPr>
              <a:t>Thank You</a:t>
            </a:r>
            <a:endParaRPr lang="en-US" sz="138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752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4527" y="609600"/>
            <a:ext cx="3134192" cy="769441"/>
          </a:xfrm>
          <a:prstGeom prst="rect">
            <a:avLst/>
          </a:prstGeom>
          <a:noFill/>
        </p:spPr>
        <p:txBody>
          <a:bodyPr wrap="none" rtlCol="0">
            <a:spAutoFit/>
          </a:bodyPr>
          <a:lstStyle/>
          <a:p>
            <a:pPr algn="ctr"/>
            <a:r>
              <a:rPr lang="en-US" sz="4400" b="1" i="1" dirty="0" smtClean="0">
                <a:effectLst>
                  <a:outerShdw blurRad="38100" dist="38100" dir="2700000" algn="tl">
                    <a:srgbClr val="000000">
                      <a:alpha val="43137"/>
                    </a:srgbClr>
                  </a:outerShdw>
                </a:effectLst>
              </a:rPr>
              <a:t>Introduction</a:t>
            </a:r>
            <a:endParaRPr lang="en-US" sz="4400" b="1" i="1" dirty="0">
              <a:effectLst>
                <a:outerShdw blurRad="38100" dist="38100" dir="2700000" algn="tl">
                  <a:srgbClr val="000000">
                    <a:alpha val="43137"/>
                  </a:srgbClr>
                </a:outerShdw>
              </a:effectLst>
            </a:endParaRPr>
          </a:p>
        </p:txBody>
      </p:sp>
      <p:sp>
        <p:nvSpPr>
          <p:cNvPr id="3" name="TextBox 2"/>
          <p:cNvSpPr txBox="1"/>
          <p:nvPr/>
        </p:nvSpPr>
        <p:spPr>
          <a:xfrm>
            <a:off x="145474" y="1447800"/>
            <a:ext cx="4469222" cy="4524315"/>
          </a:xfrm>
          <a:prstGeom prst="rect">
            <a:avLst/>
          </a:prstGeom>
          <a:noFill/>
        </p:spPr>
        <p:txBody>
          <a:bodyPr wrap="square" rtlCol="0">
            <a:spAutoFit/>
          </a:bodyPr>
          <a:lstStyle/>
          <a:p>
            <a:pPr marL="342900" indent="-342900">
              <a:buFont typeface="Arial" pitchFamily="34" charset="0"/>
              <a:buChar char="•"/>
            </a:pPr>
            <a:r>
              <a:rPr lang="en-IN" sz="2400" dirty="0" smtClean="0"/>
              <a:t>An application </a:t>
            </a:r>
            <a:r>
              <a:rPr lang="en-IN" sz="2400" dirty="0"/>
              <a:t>of neural networks and computer vision to predict age, gender and emotion of the person captured in the video from digital devices</a:t>
            </a:r>
            <a:r>
              <a:rPr lang="en-IN" sz="2400" dirty="0" smtClean="0"/>
              <a:t>.</a:t>
            </a:r>
            <a:r>
              <a:rPr lang="en-US" sz="2400" dirty="0"/>
              <a:t> </a:t>
            </a:r>
            <a:endParaRPr lang="en-US" sz="2400" dirty="0" smtClean="0"/>
          </a:p>
          <a:p>
            <a:pPr marL="342900" indent="-342900">
              <a:buFont typeface="Arial" pitchFamily="34" charset="0"/>
              <a:buChar char="•"/>
            </a:pPr>
            <a:r>
              <a:rPr lang="en-US" sz="2400" dirty="0" smtClean="0"/>
              <a:t>Face image datasets and facial expressions datasets for training the models developed in this research.</a:t>
            </a:r>
            <a:r>
              <a:rPr lang="en-IN" sz="2400" dirty="0" smtClean="0"/>
              <a:t> </a:t>
            </a:r>
          </a:p>
          <a:p>
            <a:pPr marL="342900" indent="-342900">
              <a:buFont typeface="Arial" pitchFamily="34" charset="0"/>
              <a:buChar char="•"/>
            </a:pPr>
            <a:r>
              <a:rPr lang="en-US" sz="2400" dirty="0" smtClean="0"/>
              <a:t>Model uses CNN model for predictions.</a:t>
            </a:r>
            <a:endParaRPr lang="en-IN" sz="2400" dirty="0"/>
          </a:p>
        </p:txBody>
      </p:sp>
      <p:pic>
        <p:nvPicPr>
          <p:cNvPr id="4098" name="Picture 2" descr="https://miro.medium.com/max/1064/1*PLaZrm9TrI7joomj06-ee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51064" y="1981200"/>
            <a:ext cx="3619501" cy="2837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678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591973"/>
            <a:ext cx="1600200" cy="119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logos-world.net/wp-content/uploads/2021/02/Zo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2807" y="4928610"/>
            <a:ext cx="1323108" cy="10205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399" y="4585047"/>
            <a:ext cx="1972577" cy="1272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58911" y="609600"/>
            <a:ext cx="2725426" cy="769441"/>
          </a:xfrm>
          <a:prstGeom prst="rect">
            <a:avLst/>
          </a:prstGeom>
          <a:noFill/>
        </p:spPr>
        <p:txBody>
          <a:bodyPr wrap="none" rtlCol="0">
            <a:spAutoFit/>
          </a:bodyPr>
          <a:lstStyle/>
          <a:p>
            <a:pPr algn="ctr"/>
            <a:r>
              <a:rPr lang="en-US" sz="4400" b="1" i="1" dirty="0" smtClean="0">
                <a:effectLst>
                  <a:outerShdw blurRad="38100" dist="38100" dir="2700000" algn="tl">
                    <a:srgbClr val="000000">
                      <a:alpha val="43137"/>
                    </a:srgbClr>
                  </a:outerShdw>
                </a:effectLst>
              </a:rPr>
              <a:t>Motivation</a:t>
            </a:r>
            <a:endParaRPr lang="en-US" sz="4400" b="1" i="1" dirty="0">
              <a:effectLst>
                <a:outerShdw blurRad="38100" dist="38100" dir="2700000" algn="tl">
                  <a:srgbClr val="000000">
                    <a:alpha val="43137"/>
                  </a:srgbClr>
                </a:outerShdw>
              </a:effectLst>
            </a:endParaRPr>
          </a:p>
        </p:txBody>
      </p:sp>
      <p:sp>
        <p:nvSpPr>
          <p:cNvPr id="3" name="TextBox 2"/>
          <p:cNvSpPr txBox="1"/>
          <p:nvPr/>
        </p:nvSpPr>
        <p:spPr>
          <a:xfrm>
            <a:off x="152401" y="1698954"/>
            <a:ext cx="8763000" cy="3170099"/>
          </a:xfrm>
          <a:prstGeom prst="rect">
            <a:avLst/>
          </a:prstGeom>
          <a:noFill/>
        </p:spPr>
        <p:txBody>
          <a:bodyPr wrap="square" rtlCol="0">
            <a:spAutoFit/>
          </a:bodyPr>
          <a:lstStyle/>
          <a:p>
            <a:pPr marL="342900" indent="-342900">
              <a:buFont typeface="Arial" pitchFamily="34" charset="0"/>
              <a:buChar char="•"/>
            </a:pPr>
            <a:r>
              <a:rPr lang="en-US" sz="2000" dirty="0" smtClean="0"/>
              <a:t>The </a:t>
            </a:r>
            <a:r>
              <a:rPr lang="en-US" sz="2000" dirty="0"/>
              <a:t>world went through the pandemic of coronavirus also known as Covid-19; a communicable disease that spreads very fast from close contact with the person tested positive for Covid-19. </a:t>
            </a:r>
            <a:endParaRPr lang="en-US" sz="2000" dirty="0" smtClean="0"/>
          </a:p>
          <a:p>
            <a:pPr marL="342900" indent="-342900">
              <a:buFont typeface="Arial" pitchFamily="34" charset="0"/>
              <a:buChar char="•"/>
            </a:pPr>
            <a:r>
              <a:rPr lang="en-US" sz="2000" dirty="0" smtClean="0"/>
              <a:t>Virtual </a:t>
            </a:r>
            <a:r>
              <a:rPr lang="en-US" sz="2000" dirty="0"/>
              <a:t>meetings on different online platforms such as Google meetings, zoom and Microsoft teams are being used by a large number of people and </a:t>
            </a:r>
            <a:r>
              <a:rPr lang="en-US" sz="2000" dirty="0" smtClean="0"/>
              <a:t>institutions.</a:t>
            </a:r>
          </a:p>
          <a:p>
            <a:pPr marL="342900" indent="-342900">
              <a:buFont typeface="Arial" pitchFamily="34" charset="0"/>
              <a:buChar char="•"/>
            </a:pPr>
            <a:r>
              <a:rPr lang="en-US" sz="2000" dirty="0" smtClean="0"/>
              <a:t>Live </a:t>
            </a:r>
            <a:r>
              <a:rPr lang="en-US" sz="2000" dirty="0"/>
              <a:t>streams and use of webcams have become largely used medium for organizing virtual events and interactions. This massive increase in use of webcams and video cameras </a:t>
            </a:r>
            <a:r>
              <a:rPr lang="en-US" sz="2000" dirty="0" smtClean="0"/>
              <a:t>have </a:t>
            </a:r>
            <a:r>
              <a:rPr lang="en-US" sz="2000" dirty="0"/>
              <a:t>solved a lot of problems that we have faced due to this dangerous contagious </a:t>
            </a:r>
            <a:r>
              <a:rPr lang="en-US" sz="2000" dirty="0" smtClean="0"/>
              <a:t>disease</a:t>
            </a:r>
          </a:p>
          <a:p>
            <a:pPr marL="342900" indent="-342900">
              <a:buFont typeface="Arial" pitchFamily="34" charset="0"/>
              <a:buChar char="•"/>
            </a:pPr>
            <a:r>
              <a:rPr lang="en-US" sz="2000" dirty="0" smtClean="0"/>
              <a:t>Also Gave us </a:t>
            </a:r>
            <a:r>
              <a:rPr lang="en-US" sz="2000" dirty="0"/>
              <a:t>a rich source of facial data that can be further explored</a:t>
            </a:r>
            <a:r>
              <a:rPr lang="en-US" sz="2000" dirty="0" smtClean="0"/>
              <a:t>.</a:t>
            </a:r>
            <a:r>
              <a:rPr lang="en-IN" sz="2000" dirty="0" smtClean="0"/>
              <a:t> </a:t>
            </a:r>
          </a:p>
        </p:txBody>
      </p:sp>
    </p:spTree>
    <p:extLst>
      <p:ext uri="{BB962C8B-B14F-4D97-AF65-F5344CB8AC3E}">
        <p14:creationId xmlns:p14="http://schemas.microsoft.com/office/powerpoint/2010/main" val="2140286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914400"/>
            <a:ext cx="8763000" cy="4893647"/>
          </a:xfrm>
          <a:prstGeom prst="rect">
            <a:avLst/>
          </a:prstGeom>
          <a:noFill/>
        </p:spPr>
        <p:txBody>
          <a:bodyPr wrap="square" rtlCol="0">
            <a:spAutoFit/>
          </a:bodyPr>
          <a:lstStyle/>
          <a:p>
            <a:pPr marL="342900" indent="-342900">
              <a:buFont typeface="Arial" pitchFamily="34" charset="0"/>
              <a:buChar char="•"/>
            </a:pPr>
            <a:r>
              <a:rPr lang="en-US" sz="2400" dirty="0" smtClean="0"/>
              <a:t>Businesses </a:t>
            </a:r>
            <a:r>
              <a:rPr lang="en-US" sz="2400" dirty="0"/>
              <a:t>can use this data to develop better customer relationships, increase sale of their products by targeting relevant markets and simply understand their customers better. </a:t>
            </a:r>
            <a:endParaRPr lang="en-US" sz="2400" dirty="0" smtClean="0"/>
          </a:p>
          <a:p>
            <a:endParaRPr lang="en-US" sz="2400" dirty="0" smtClean="0"/>
          </a:p>
          <a:p>
            <a:pPr marL="342900" indent="-342900">
              <a:buFont typeface="Arial" pitchFamily="34" charset="0"/>
              <a:buChar char="•"/>
            </a:pPr>
            <a:r>
              <a:rPr lang="en-US" sz="2400" dirty="0"/>
              <a:t>Real time age, gender and emotion predictions can also be utilized in the field of security and protection. </a:t>
            </a:r>
            <a:endParaRPr lang="en-US" sz="2400" dirty="0" smtClean="0"/>
          </a:p>
          <a:p>
            <a:pPr marL="342900" indent="-342900">
              <a:buFont typeface="Arial" pitchFamily="34" charset="0"/>
              <a:buChar char="•"/>
            </a:pPr>
            <a:endParaRPr lang="en-US" sz="2400" dirty="0" smtClean="0"/>
          </a:p>
          <a:p>
            <a:pPr marL="342900" indent="-342900">
              <a:buFont typeface="Arial" pitchFamily="34" charset="0"/>
              <a:buChar char="•"/>
            </a:pPr>
            <a:r>
              <a:rPr lang="en-US" sz="2400" dirty="0"/>
              <a:t>Educational institutions can conduct surveys and obtain feedback from these predictions obtained from students during online lectures, which can be helpful to further develop the structure of the classes and educational materials that can enhance the educational experience of the students and further improve the standards of the institution</a:t>
            </a:r>
            <a:r>
              <a:rPr lang="en-US" sz="2400" dirty="0" smtClean="0"/>
              <a:t>.</a:t>
            </a:r>
            <a:endParaRPr lang="en-US" sz="2400" dirty="0"/>
          </a:p>
        </p:txBody>
      </p:sp>
    </p:spTree>
    <p:extLst>
      <p:ext uri="{BB962C8B-B14F-4D97-AF65-F5344CB8AC3E}">
        <p14:creationId xmlns:p14="http://schemas.microsoft.com/office/powerpoint/2010/main" val="3038111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0245" y="609600"/>
            <a:ext cx="2162772" cy="769441"/>
          </a:xfrm>
          <a:prstGeom prst="rect">
            <a:avLst/>
          </a:prstGeom>
          <a:noFill/>
        </p:spPr>
        <p:txBody>
          <a:bodyPr wrap="none" rtlCol="0">
            <a:spAutoFit/>
          </a:bodyPr>
          <a:lstStyle/>
          <a:p>
            <a:pPr algn="ctr"/>
            <a:r>
              <a:rPr lang="en-US" sz="4400" b="1" i="1" dirty="0" smtClean="0">
                <a:effectLst>
                  <a:outerShdw blurRad="38100" dist="38100" dir="2700000" algn="tl">
                    <a:srgbClr val="000000">
                      <a:alpha val="43137"/>
                    </a:srgbClr>
                  </a:outerShdw>
                </a:effectLst>
              </a:rPr>
              <a:t>Solution</a:t>
            </a:r>
            <a:endParaRPr lang="en-US" sz="4400" b="1" i="1" dirty="0">
              <a:effectLst>
                <a:outerShdw blurRad="38100" dist="38100" dir="2700000" algn="tl">
                  <a:srgbClr val="000000">
                    <a:alpha val="43137"/>
                  </a:srgbClr>
                </a:outerShdw>
              </a:effectLst>
            </a:endParaRPr>
          </a:p>
        </p:txBody>
      </p:sp>
      <p:sp>
        <p:nvSpPr>
          <p:cNvPr id="3" name="TextBox 2"/>
          <p:cNvSpPr txBox="1"/>
          <p:nvPr/>
        </p:nvSpPr>
        <p:spPr>
          <a:xfrm>
            <a:off x="76200" y="1295400"/>
            <a:ext cx="5333999" cy="3170099"/>
          </a:xfrm>
          <a:prstGeom prst="rect">
            <a:avLst/>
          </a:prstGeom>
          <a:noFill/>
        </p:spPr>
        <p:txBody>
          <a:bodyPr wrap="square" rtlCol="0">
            <a:spAutoFit/>
          </a:bodyPr>
          <a:lstStyle/>
          <a:p>
            <a:pPr marL="342900" indent="-342900" algn="just">
              <a:buFont typeface="Arial" pitchFamily="34" charset="0"/>
              <a:buChar char="•"/>
            </a:pPr>
            <a:r>
              <a:rPr lang="en-US" sz="2000" dirty="0"/>
              <a:t>The application uses the programming language python and different sets of libraries to implement the given functionalities. “</a:t>
            </a:r>
            <a:r>
              <a:rPr lang="en-US" sz="2000" dirty="0" err="1"/>
              <a:t>Opencv</a:t>
            </a:r>
            <a:r>
              <a:rPr lang="en-US" sz="2000" dirty="0"/>
              <a:t>” is a python library </a:t>
            </a:r>
            <a:endParaRPr lang="en-US" sz="2000" dirty="0" smtClean="0"/>
          </a:p>
          <a:p>
            <a:pPr marL="342900" indent="-342900" algn="just">
              <a:buFont typeface="Arial" pitchFamily="34" charset="0"/>
              <a:buChar char="•"/>
            </a:pPr>
            <a:r>
              <a:rPr lang="en-US" sz="2000" dirty="0" smtClean="0"/>
              <a:t>We </a:t>
            </a:r>
            <a:r>
              <a:rPr lang="en-US" sz="2000" dirty="0"/>
              <a:t>have used MTCNN python module for face detection from the captured video. </a:t>
            </a:r>
            <a:endParaRPr lang="en-US" sz="2000" dirty="0" smtClean="0"/>
          </a:p>
          <a:p>
            <a:pPr marL="342900" indent="-342900" algn="just">
              <a:buFont typeface="Arial" pitchFamily="34" charset="0"/>
              <a:buChar char="•"/>
            </a:pPr>
            <a:r>
              <a:rPr lang="en-US" sz="2000" dirty="0" smtClean="0"/>
              <a:t>MTCNN </a:t>
            </a:r>
            <a:r>
              <a:rPr lang="en-US" sz="2000" dirty="0"/>
              <a:t>stands for ‘Multi-task Cascaded Convolutional Networks’, which is a framework built using python libraries of </a:t>
            </a:r>
            <a:r>
              <a:rPr lang="en-US" sz="2000" dirty="0" err="1"/>
              <a:t>OpenCV</a:t>
            </a:r>
            <a:r>
              <a:rPr lang="en-US" sz="2000" dirty="0"/>
              <a:t> and </a:t>
            </a:r>
            <a:r>
              <a:rPr lang="en-US" sz="2000" dirty="0" err="1" smtClean="0"/>
              <a:t>PyTorch</a:t>
            </a:r>
            <a:r>
              <a:rPr lang="en-US" sz="2000" dirty="0" smtClean="0"/>
              <a:t>.</a:t>
            </a:r>
            <a:endParaRPr lang="en-IN" sz="2000"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625125"/>
            <a:ext cx="3222505" cy="205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124200" y="3928408"/>
            <a:ext cx="5562600" cy="1938992"/>
          </a:xfrm>
          <a:prstGeom prst="rect">
            <a:avLst/>
          </a:prstGeom>
        </p:spPr>
        <p:txBody>
          <a:bodyPr wrap="square">
            <a:spAutoFit/>
          </a:bodyPr>
          <a:lstStyle/>
          <a:p>
            <a:pPr marL="342900" indent="-342900">
              <a:buFont typeface="Arial" pitchFamily="34" charset="0"/>
              <a:buChar char="•"/>
            </a:pPr>
            <a:endParaRPr lang="en-US" sz="2000" dirty="0"/>
          </a:p>
          <a:p>
            <a:pPr marL="342900" indent="-342900" algn="just">
              <a:buFont typeface="Arial" pitchFamily="34" charset="0"/>
              <a:buChar char="•"/>
            </a:pPr>
            <a:r>
              <a:rPr lang="en-US" sz="2000" b="1" dirty="0"/>
              <a:t>The core of the application uses three models to detect age, gender and emotion of a person developed using neural networks, these models are trained on datasets to predict the output from the facial </a:t>
            </a:r>
            <a:r>
              <a:rPr lang="en-US" sz="2000" b="1" dirty="0" smtClean="0"/>
              <a:t>data</a:t>
            </a:r>
            <a:endParaRPr lang="en-IN" sz="2000" b="1" dirty="0"/>
          </a:p>
        </p:txBody>
      </p:sp>
    </p:spTree>
    <p:extLst>
      <p:ext uri="{BB962C8B-B14F-4D97-AF65-F5344CB8AC3E}">
        <p14:creationId xmlns:p14="http://schemas.microsoft.com/office/powerpoint/2010/main" val="637678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res.cloudinary.com/dyd911kmh/image/upload/f_auto,q_auto:best/v1512486717/fashion-mnist-architecture_htbpsz.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823" y="1413677"/>
            <a:ext cx="6934200" cy="22995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24128" y="609600"/>
            <a:ext cx="3995004" cy="769441"/>
          </a:xfrm>
          <a:prstGeom prst="rect">
            <a:avLst/>
          </a:prstGeom>
          <a:noFill/>
        </p:spPr>
        <p:txBody>
          <a:bodyPr wrap="none" rtlCol="0">
            <a:spAutoFit/>
          </a:bodyPr>
          <a:lstStyle/>
          <a:p>
            <a:pPr algn="ctr"/>
            <a:r>
              <a:rPr lang="en-US" sz="4400" b="1" i="1" dirty="0" smtClean="0">
                <a:effectLst>
                  <a:outerShdw blurRad="38100" dist="38100" dir="2700000" algn="tl">
                    <a:srgbClr val="000000">
                      <a:alpha val="43137"/>
                    </a:srgbClr>
                  </a:outerShdw>
                </a:effectLst>
              </a:rPr>
              <a:t>Model Structure</a:t>
            </a:r>
            <a:endParaRPr lang="en-US" sz="4400" b="1" i="1" dirty="0">
              <a:effectLst>
                <a:outerShdw blurRad="38100" dist="38100" dir="2700000" algn="tl">
                  <a:srgbClr val="000000">
                    <a:alpha val="43137"/>
                  </a:srgbClr>
                </a:outerShdw>
              </a:effectLst>
            </a:endParaRPr>
          </a:p>
        </p:txBody>
      </p:sp>
      <p:pic>
        <p:nvPicPr>
          <p:cNvPr id="6" name="Picture 2" descr="https://images.deepai.org/django-summernote/2019-05-17/a62750ea-2230-4339-b06b-10c3157e2fc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860" y="3886200"/>
            <a:ext cx="5647540"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8070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8997" y="609600"/>
            <a:ext cx="5625259" cy="769441"/>
          </a:xfrm>
          <a:prstGeom prst="rect">
            <a:avLst/>
          </a:prstGeom>
          <a:noFill/>
        </p:spPr>
        <p:txBody>
          <a:bodyPr wrap="none" rtlCol="0">
            <a:spAutoFit/>
          </a:bodyPr>
          <a:lstStyle/>
          <a:p>
            <a:pPr algn="ctr"/>
            <a:r>
              <a:rPr lang="en-US" sz="4400" b="1" i="1" dirty="0">
                <a:effectLst>
                  <a:outerShdw blurRad="38100" dist="38100" dir="2700000" algn="tl">
                    <a:srgbClr val="000000">
                      <a:alpha val="43137"/>
                    </a:srgbClr>
                  </a:outerShdw>
                </a:effectLst>
              </a:rPr>
              <a:t>Learning and </a:t>
            </a:r>
            <a:r>
              <a:rPr lang="en-US" sz="4400" b="1" i="1" dirty="0" smtClean="0">
                <a:effectLst>
                  <a:outerShdw blurRad="38100" dist="38100" dir="2700000" algn="tl">
                    <a:srgbClr val="000000">
                      <a:alpha val="43137"/>
                    </a:srgbClr>
                  </a:outerShdw>
                </a:effectLst>
              </a:rPr>
              <a:t>Datasets</a:t>
            </a:r>
            <a:endParaRPr lang="en-US" sz="4400" b="1" i="1" dirty="0">
              <a:effectLst>
                <a:outerShdw blurRad="38100" dist="38100" dir="2700000" algn="tl">
                  <a:srgbClr val="000000">
                    <a:alpha val="43137"/>
                  </a:srgbClr>
                </a:outerShdw>
              </a:effectLst>
            </a:endParaRPr>
          </a:p>
        </p:txBody>
      </p:sp>
      <p:sp>
        <p:nvSpPr>
          <p:cNvPr id="3" name="TextBox 2"/>
          <p:cNvSpPr txBox="1"/>
          <p:nvPr/>
        </p:nvSpPr>
        <p:spPr>
          <a:xfrm>
            <a:off x="152401" y="1698954"/>
            <a:ext cx="8763000" cy="3477875"/>
          </a:xfrm>
          <a:prstGeom prst="rect">
            <a:avLst/>
          </a:prstGeom>
          <a:noFill/>
        </p:spPr>
        <p:txBody>
          <a:bodyPr wrap="square" rtlCol="0">
            <a:spAutoFit/>
          </a:bodyPr>
          <a:lstStyle/>
          <a:p>
            <a:pPr marL="342900" indent="-342900">
              <a:buFont typeface="Arial" pitchFamily="34" charset="0"/>
              <a:buChar char="•"/>
            </a:pPr>
            <a:r>
              <a:rPr lang="en-US" sz="2000" dirty="0" smtClean="0"/>
              <a:t>The </a:t>
            </a:r>
            <a:r>
              <a:rPr lang="en-US" sz="2000" dirty="0"/>
              <a:t>emotion model developed in the research is trained on the </a:t>
            </a:r>
            <a:r>
              <a:rPr lang="en-US" sz="2000" dirty="0" err="1"/>
              <a:t>CKPlus</a:t>
            </a:r>
            <a:r>
              <a:rPr lang="en-US" sz="2000" dirty="0"/>
              <a:t> Facial Emotion dataset obtained from the website ‘</a:t>
            </a:r>
            <a:r>
              <a:rPr lang="en-US" sz="2000" dirty="0" err="1" smtClean="0"/>
              <a:t>kaggle</a:t>
            </a:r>
            <a:r>
              <a:rPr lang="en-US" sz="2000" dirty="0" smtClean="0"/>
              <a:t>’. </a:t>
            </a:r>
          </a:p>
          <a:p>
            <a:pPr marL="342900" indent="-342900">
              <a:buFont typeface="Arial" pitchFamily="34" charset="0"/>
              <a:buChar char="•"/>
            </a:pPr>
            <a:r>
              <a:rPr lang="en-US" sz="2000" dirty="0" smtClean="0"/>
              <a:t>The </a:t>
            </a:r>
            <a:r>
              <a:rPr lang="en-US" sz="2000" dirty="0" err="1"/>
              <a:t>CKPlus</a:t>
            </a:r>
            <a:r>
              <a:rPr lang="en-US" sz="2000" dirty="0"/>
              <a:t> facial Emotion dataset contains 981 images with labeled emotions. The emotion labels comprise of ‘anger, contempt, disgust, fear, happy, sadness and surprise’. </a:t>
            </a:r>
            <a:endParaRPr lang="en-US" sz="2000" dirty="0" smtClean="0"/>
          </a:p>
          <a:p>
            <a:pPr marL="342900" indent="-342900">
              <a:buFont typeface="Arial" pitchFamily="34" charset="0"/>
              <a:buChar char="•"/>
            </a:pPr>
            <a:r>
              <a:rPr lang="en-US" sz="2000" dirty="0" smtClean="0"/>
              <a:t>The </a:t>
            </a:r>
            <a:r>
              <a:rPr lang="en-US" sz="2000" dirty="0"/>
              <a:t>Age and Gender models are trained on the </a:t>
            </a:r>
            <a:r>
              <a:rPr lang="en-US" sz="2000" dirty="0" err="1"/>
              <a:t>UTKface</a:t>
            </a:r>
            <a:r>
              <a:rPr lang="en-US" sz="2000" dirty="0"/>
              <a:t> datasets which contains 20k images which are labeled with person’s age, gender and race. The </a:t>
            </a:r>
            <a:r>
              <a:rPr lang="en-US" sz="2000" dirty="0" err="1"/>
              <a:t>UTKface</a:t>
            </a:r>
            <a:r>
              <a:rPr lang="en-US" sz="2000" dirty="0"/>
              <a:t> dataset is available for public on </a:t>
            </a:r>
            <a:r>
              <a:rPr lang="en-US" sz="2000" dirty="0" err="1" smtClean="0"/>
              <a:t>github</a:t>
            </a:r>
            <a:r>
              <a:rPr lang="en-US" sz="2000" dirty="0" smtClean="0"/>
              <a:t>.</a:t>
            </a:r>
          </a:p>
          <a:p>
            <a:endParaRPr lang="en-IN" sz="2000" dirty="0" smtClean="0"/>
          </a:p>
          <a:p>
            <a:r>
              <a:rPr lang="en-IN" i="1" dirty="0" smtClean="0"/>
              <a:t>  CK</a:t>
            </a:r>
            <a:r>
              <a:rPr lang="en-IN" i="1" dirty="0"/>
              <a:t>+ dataset for facial expression recognition.</a:t>
            </a:r>
            <a:endParaRPr lang="en-IN" i="1" dirty="0" smtClean="0"/>
          </a:p>
          <a:p>
            <a:pPr marL="342900" indent="-342900">
              <a:buFont typeface="Arial" pitchFamily="34" charset="0"/>
              <a:buChar char="•"/>
            </a:pPr>
            <a:endParaRPr lang="en-IN" sz="2000"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821381"/>
            <a:ext cx="621982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4038600"/>
            <a:ext cx="3387769" cy="2036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678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23" y="2057401"/>
            <a:ext cx="395777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descr="C:\Users\MAHAVIR\Pictures\Screenshots\Screenshot (41).png"/>
          <p:cNvPicPr>
            <a:picLocks noChangeAspect="1" noChangeArrowheads="1"/>
          </p:cNvPicPr>
          <p:nvPr/>
        </p:nvPicPr>
        <p:blipFill rotWithShape="1">
          <a:blip r:embed="rId3">
            <a:extLst>
              <a:ext uri="{28A0092B-C50C-407E-A947-70E740481C1C}">
                <a14:useLocalDpi xmlns:a14="http://schemas.microsoft.com/office/drawing/2010/main" val="0"/>
              </a:ext>
            </a:extLst>
          </a:blip>
          <a:srcRect l="30682" t="23545" r="30437" b="22636"/>
          <a:stretch/>
        </p:blipFill>
        <p:spPr bwMode="auto">
          <a:xfrm>
            <a:off x="4953000" y="2057400"/>
            <a:ext cx="3334116" cy="36372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5091" y="762000"/>
            <a:ext cx="962025" cy="107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223" y="762000"/>
            <a:ext cx="1071563" cy="107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2678633" y="609600"/>
            <a:ext cx="3886000" cy="769441"/>
          </a:xfrm>
          <a:prstGeom prst="rect">
            <a:avLst/>
          </a:prstGeom>
          <a:noFill/>
        </p:spPr>
        <p:txBody>
          <a:bodyPr wrap="none" rtlCol="0">
            <a:spAutoFit/>
          </a:bodyPr>
          <a:lstStyle/>
          <a:p>
            <a:pPr algn="ctr"/>
            <a:r>
              <a:rPr lang="en-US" sz="4400" b="1" i="1" dirty="0" smtClean="0">
                <a:effectLst>
                  <a:outerShdw blurRad="38100" dist="38100" dir="2700000" algn="tl">
                    <a:srgbClr val="000000">
                      <a:alpha val="43137"/>
                    </a:srgbClr>
                  </a:outerShdw>
                </a:effectLst>
              </a:rPr>
              <a:t>Implementation</a:t>
            </a:r>
            <a:endParaRPr lang="en-US"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27963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1" y="1475125"/>
            <a:ext cx="8763000" cy="4524315"/>
          </a:xfrm>
          <a:prstGeom prst="rect">
            <a:avLst/>
          </a:prstGeom>
          <a:noFill/>
        </p:spPr>
        <p:txBody>
          <a:bodyPr wrap="square" rtlCol="0">
            <a:spAutoFit/>
          </a:bodyPr>
          <a:lstStyle/>
          <a:p>
            <a:pPr marL="342900" indent="-342900">
              <a:buFont typeface="Arial" pitchFamily="34" charset="0"/>
              <a:buChar char="•"/>
            </a:pPr>
            <a:r>
              <a:rPr lang="en-US" sz="2400" dirty="0" smtClean="0"/>
              <a:t>Occlusion </a:t>
            </a:r>
            <a:r>
              <a:rPr lang="en-US" sz="2400" dirty="0"/>
              <a:t>is </a:t>
            </a:r>
            <a:r>
              <a:rPr lang="en-US" sz="2400" dirty="0" smtClean="0"/>
              <a:t>a challenge </a:t>
            </a:r>
            <a:r>
              <a:rPr lang="en-US" sz="2400" dirty="0"/>
              <a:t>when developing object detection applications in Computer Vision. </a:t>
            </a:r>
          </a:p>
          <a:p>
            <a:pPr marL="342900" indent="-342900">
              <a:buFont typeface="Arial" pitchFamily="34" charset="0"/>
              <a:buChar char="•"/>
            </a:pPr>
            <a:r>
              <a:rPr lang="en-US" sz="2400" dirty="0" smtClean="0"/>
              <a:t>Occlusion </a:t>
            </a:r>
            <a:r>
              <a:rPr lang="en-US" sz="2400" dirty="0"/>
              <a:t>occurs when we want to see something, but are unable to due to some event or the way our sensor is setup. </a:t>
            </a:r>
            <a:r>
              <a:rPr lang="en-US" sz="2400" dirty="0" smtClean="0"/>
              <a:t>A model </a:t>
            </a:r>
            <a:r>
              <a:rPr lang="en-US" sz="2400" dirty="0"/>
              <a:t>which is more resistant to occlusions can be used. </a:t>
            </a:r>
            <a:endParaRPr lang="en-US" sz="2400" dirty="0" smtClean="0"/>
          </a:p>
          <a:p>
            <a:endParaRPr lang="en-IN" sz="2400" dirty="0"/>
          </a:p>
          <a:p>
            <a:pPr marL="342900" indent="-342900">
              <a:buFont typeface="Arial" pitchFamily="34" charset="0"/>
              <a:buChar char="•"/>
            </a:pPr>
            <a:r>
              <a:rPr lang="en-IN" sz="2400" dirty="0" smtClean="0"/>
              <a:t>Another </a:t>
            </a:r>
            <a:r>
              <a:rPr lang="en-IN" sz="2400" dirty="0"/>
              <a:t>challenge faced in developing computer vision systems is Automatic calibration</a:t>
            </a:r>
            <a:r>
              <a:rPr lang="en-US" sz="2400" dirty="0"/>
              <a:t>. The process of determining internal camera parameters directly from a number of </a:t>
            </a:r>
            <a:r>
              <a:rPr lang="en-US" sz="2400" dirty="0" smtClean="0"/>
              <a:t>un-calibrated </a:t>
            </a:r>
            <a:r>
              <a:rPr lang="en-US" sz="2400" dirty="0"/>
              <a:t>images of unstructured scenes is Auto </a:t>
            </a:r>
            <a:r>
              <a:rPr lang="en-US" sz="2400" dirty="0" smtClean="0"/>
              <a:t>Calibration</a:t>
            </a:r>
            <a:r>
              <a:rPr lang="en-US" sz="2400" dirty="0"/>
              <a:t>.</a:t>
            </a:r>
            <a:r>
              <a:rPr lang="en-US" sz="2400" dirty="0" smtClean="0"/>
              <a:t> </a:t>
            </a:r>
            <a:endParaRPr lang="en-US" sz="2400" dirty="0"/>
          </a:p>
          <a:p>
            <a:pPr marL="342900" indent="-342900">
              <a:buFont typeface="Arial" pitchFamily="34" charset="0"/>
              <a:buChar char="•"/>
            </a:pPr>
            <a:r>
              <a:rPr lang="en-US" sz="2400" dirty="0" smtClean="0"/>
              <a:t>Implementing </a:t>
            </a:r>
            <a:r>
              <a:rPr lang="en-US" sz="2400" dirty="0"/>
              <a:t>Automation can result in further improvement of this methodology making it more effective. </a:t>
            </a:r>
            <a:endParaRPr lang="en-US" sz="2400" dirty="0" smtClean="0"/>
          </a:p>
        </p:txBody>
      </p:sp>
      <p:sp>
        <p:nvSpPr>
          <p:cNvPr id="3" name="TextBox 2"/>
          <p:cNvSpPr txBox="1"/>
          <p:nvPr/>
        </p:nvSpPr>
        <p:spPr>
          <a:xfrm>
            <a:off x="2013385" y="609600"/>
            <a:ext cx="5216493" cy="769441"/>
          </a:xfrm>
          <a:prstGeom prst="rect">
            <a:avLst/>
          </a:prstGeom>
          <a:noFill/>
        </p:spPr>
        <p:txBody>
          <a:bodyPr wrap="none" rtlCol="0">
            <a:spAutoFit/>
          </a:bodyPr>
          <a:lstStyle/>
          <a:p>
            <a:pPr algn="ctr"/>
            <a:r>
              <a:rPr lang="en-US" sz="4400" b="1" i="1" dirty="0" smtClean="0">
                <a:effectLst>
                  <a:outerShdw blurRad="38100" dist="38100" dir="2700000" algn="tl">
                    <a:srgbClr val="000000">
                      <a:alpha val="43137"/>
                    </a:srgbClr>
                  </a:outerShdw>
                </a:effectLst>
              </a:rPr>
              <a:t>Further Development</a:t>
            </a:r>
            <a:endParaRPr lang="en-US" sz="44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00623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73</TotalTime>
  <Words>661</Words>
  <Application>Microsoft Office PowerPoint</Application>
  <PresentationFormat>On-screen Show (4:3)</PresentationFormat>
  <Paragraphs>45</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NewsPrint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MAHAVIR</dc:creator>
  <cp:lastModifiedBy>MAHAVIR</cp:lastModifiedBy>
  <cp:revision>42</cp:revision>
  <dcterms:created xsi:type="dcterms:W3CDTF">2006-08-16T00:00:00Z</dcterms:created>
  <dcterms:modified xsi:type="dcterms:W3CDTF">2022-05-06T07:06:54Z</dcterms:modified>
</cp:coreProperties>
</file>